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9144000" cy="6858000" type="screen4x3"/>
  <p:notesSz cx="6797675" cy="9926638"/>
  <p:defaultTextStyle>
    <a:defPPr rtl="0"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13F"/>
    <a:srgbClr val="803B82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1" autoAdjust="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400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21CAB54D-59A6-44F3-81F5-AF0EB8461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C248C40-5275-42AA-9418-88D7DB4118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B798B4-0FD0-4DC8-9FEF-2D9EA052296A}" type="datetime1">
              <a:rPr lang="nl-NL" smtClean="0"/>
              <a:t>27-9-2024</a:t>
            </a:fld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2C54B39-DF90-4408-8835-8559651F2E7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751F7F7-54CF-488C-8BCE-68D71C0A3E4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0B96-7DDD-4483-A580-245143F6B2C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40677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1D4A6-8A4B-4E14-AA2C-5DAB8865C3A1}" type="datetime1">
              <a:rPr lang="nl-NL" smtClean="0"/>
              <a:pPr/>
              <a:t>27-9-2024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/>
            <a:r>
              <a:rPr lang="nl-NL" noProof="0" dirty="0"/>
              <a:t>Tweede niveau</a:t>
            </a:r>
          </a:p>
          <a:p>
            <a:pPr lvl="2"/>
            <a:r>
              <a:rPr lang="nl-NL" noProof="0" dirty="0"/>
              <a:t>Derde niveau</a:t>
            </a:r>
          </a:p>
          <a:p>
            <a:pPr lvl="3"/>
            <a:r>
              <a:rPr lang="nl-NL" noProof="0" dirty="0"/>
              <a:t>Vierde niveau</a:t>
            </a:r>
          </a:p>
          <a:p>
            <a:pPr lvl="4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984A3-FF04-4D0D-9C58-6AC1636DBD3B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929745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C984A3-FF04-4D0D-9C58-6AC1636DBD3B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93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971800" y="1964267"/>
            <a:ext cx="5398295" cy="2421464"/>
          </a:xfrm>
        </p:spPr>
        <p:txBody>
          <a:bodyPr rtlCol="0" anchor="b">
            <a:normAutofit/>
          </a:bodyPr>
          <a:lstStyle>
            <a:lvl1pPr algn="r">
              <a:defRPr sz="3600">
                <a:effectLst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 hasCustomPrompt="1"/>
          </p:nvPr>
        </p:nvSpPr>
        <p:spPr>
          <a:xfrm>
            <a:off x="2971800" y="4385735"/>
            <a:ext cx="5398295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350" cap="all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nl-NL" noProof="0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699419" y="5870578"/>
            <a:ext cx="1200150" cy="377825"/>
          </a:xfrm>
        </p:spPr>
        <p:txBody>
          <a:bodyPr rtlCol="0"/>
          <a:lstStyle/>
          <a:p>
            <a:pPr rtl="0"/>
            <a:fld id="{80055A7C-6AD3-4E96-9E28-19BDEA96E07E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971800" y="5870578"/>
            <a:ext cx="3670469" cy="377825"/>
          </a:xfrm>
        </p:spPr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7956720" y="5870578"/>
            <a:ext cx="413375" cy="377825"/>
          </a:xfrm>
        </p:spPr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1" y="4732865"/>
            <a:ext cx="7598570" cy="566738"/>
          </a:xfrm>
        </p:spPr>
        <p:txBody>
          <a:bodyPr rtlCol="0" anchor="b">
            <a:normAutofit/>
          </a:bodyPr>
          <a:lstStyle>
            <a:lvl1pPr algn="l">
              <a:defRPr sz="1800" b="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028701" y="932112"/>
            <a:ext cx="656987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14351" y="5299603"/>
            <a:ext cx="7598570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9F2DFFA-D2DE-49C6-A840-A3C10D2C30A9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786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1" y="609604"/>
            <a:ext cx="7598570" cy="3124199"/>
          </a:xfrm>
        </p:spPr>
        <p:txBody>
          <a:bodyPr rtlCol="0" anchor="ctr">
            <a:normAutofit/>
          </a:bodyPr>
          <a:lstStyle>
            <a:lvl1pPr algn="l">
              <a:defRPr sz="2400" b="0" cap="none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4351" y="4343400"/>
            <a:ext cx="7598571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81004F-437D-45BA-8B80-F139560265E4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Afbeelding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15" name="Tekstvak 14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nl-NL" sz="6000" noProof="0">
                <a:solidFill>
                  <a:schemeClr val="tx1"/>
                </a:solidFill>
                <a:effectLst/>
              </a:rPr>
              <a:t>’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nl-NL" sz="6000" noProof="0">
                <a:solidFill>
                  <a:schemeClr val="tx1"/>
                </a:solidFill>
                <a:effectLst/>
              </a:rPr>
              <a:t>‘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44202" y="609604"/>
            <a:ext cx="7162799" cy="2743199"/>
          </a:xfrm>
        </p:spPr>
        <p:txBody>
          <a:bodyPr rtlCol="0"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823406" y="3352800"/>
            <a:ext cx="7004388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5600" y="4343400"/>
            <a:ext cx="7614275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C142DF-32D9-41FA-80AC-E22CB29DFE1E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3" y="3308581"/>
            <a:ext cx="7598569" cy="1468800"/>
          </a:xfrm>
        </p:spPr>
        <p:txBody>
          <a:bodyPr rtlCol="0" anchor="b">
            <a:normAutofit/>
          </a:bodyPr>
          <a:lstStyle>
            <a:lvl1pPr algn="l">
              <a:defRPr sz="2400" b="0" cap="none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4351" y="4777381"/>
            <a:ext cx="759857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E4C852-FA8B-406A-AFCB-1131E0FCDB2A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 met c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Afbeelding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7678400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nl-NL" sz="6000" noProof="0">
                <a:solidFill>
                  <a:schemeClr val="tx1"/>
                </a:solidFill>
                <a:effectLst/>
              </a:rPr>
              <a:t>’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66206" y="82333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nl-NL" sz="6000" noProof="0">
                <a:solidFill>
                  <a:schemeClr val="tx1"/>
                </a:solidFill>
                <a:effectLst/>
              </a:rPr>
              <a:t>‘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744202" y="609604"/>
            <a:ext cx="7162799" cy="2743199"/>
          </a:xfrm>
        </p:spPr>
        <p:txBody>
          <a:bodyPr rtlCol="0" anchor="ctr">
            <a:normAutofit/>
          </a:bodyPr>
          <a:lstStyle>
            <a:lvl1pPr algn="l">
              <a:defRPr sz="24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514351" y="3886200"/>
            <a:ext cx="7601577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nl-NL" noProof="0"/>
              <a:t>Tekststijlen van het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4349" y="4775200"/>
            <a:ext cx="7601577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E5377A-E2F4-4DFA-A09E-02145BCA3860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1" y="609604"/>
            <a:ext cx="7598570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nl-NL" noProof="0"/>
              <a:t>Klik om de titelstijl van het model te bewerken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3" hasCustomPrompt="1"/>
          </p:nvPr>
        </p:nvSpPr>
        <p:spPr>
          <a:xfrm>
            <a:off x="514352" y="3505200"/>
            <a:ext cx="759857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nl-NL" noProof="0"/>
              <a:t>Tekststijlen van het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4351" y="4343400"/>
            <a:ext cx="7598571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0851B85-6AD5-4B2C-BE0B-35B09C5B1383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34981BC-5A19-48B7-A24D-B334341F6051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514352" y="609603"/>
            <a:ext cx="7598569" cy="1456267"/>
          </a:xfrm>
        </p:spPr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Verticale titel 1"/>
          <p:cNvSpPr>
            <a:spLocks noGrp="1"/>
          </p:cNvSpPr>
          <p:nvPr>
            <p:ph type="title" orient="vert" hasCustomPrompt="1"/>
          </p:nvPr>
        </p:nvSpPr>
        <p:spPr>
          <a:xfrm>
            <a:off x="6494006" y="609602"/>
            <a:ext cx="1618914" cy="5181601"/>
          </a:xfrm>
        </p:spPr>
        <p:txBody>
          <a:bodyPr vert="eaVert"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514351" y="609600"/>
            <a:ext cx="5874087" cy="5181600"/>
          </a:xfrm>
        </p:spPr>
        <p:txBody>
          <a:bodyPr vert="eaVert" rtlCol="0" anchor="t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BFAE7CF-9B4C-4D78-ADE0-32C810C705F1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83B3A7-CEF1-4C5E-BF2B-CCBBF2C30864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1" y="3308581"/>
            <a:ext cx="7598570" cy="1468800"/>
          </a:xfrm>
        </p:spPr>
        <p:txBody>
          <a:bodyPr rtlCol="0" anchor="b"/>
          <a:lstStyle>
            <a:lvl1pPr algn="l">
              <a:defRPr sz="3000" b="0" cap="all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514349" y="4777381"/>
            <a:ext cx="7598571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500" cap="all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85D502-F47F-4FAE-8BBF-9470337EEC0B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514352" y="2142067"/>
            <a:ext cx="3746501" cy="3649134"/>
          </a:xfrm>
        </p:spPr>
        <p:txBody>
          <a:bodyPr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366421" y="2142070"/>
            <a:ext cx="3746499" cy="3649133"/>
          </a:xfrm>
        </p:spPr>
        <p:txBody>
          <a:bodyPr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E9A5C2D-8916-4562-AA31-D7EE576D40B5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730253" y="2218267"/>
            <a:ext cx="353179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514351" y="2870201"/>
            <a:ext cx="3747692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572003" y="2226734"/>
            <a:ext cx="354211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1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367613" y="2870201"/>
            <a:ext cx="3746501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4D0212-85FB-4500-9905-C2CEB7324E6B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C4C9E7D-DC69-4477-ADBB-3868F888AF1C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F6BC39-FB17-4433-8B74-193D06B3FC5F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0" y="2074333"/>
            <a:ext cx="2760664" cy="1371600"/>
          </a:xfrm>
        </p:spPr>
        <p:txBody>
          <a:bodyPr rtlCol="0" anchor="b">
            <a:normAutofit/>
          </a:bodyPr>
          <a:lstStyle>
            <a:lvl1pPr algn="l">
              <a:defRPr sz="1800" b="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 hasCustomPrompt="1"/>
          </p:nvPr>
        </p:nvSpPr>
        <p:spPr>
          <a:xfrm>
            <a:off x="3486151" y="609601"/>
            <a:ext cx="4626770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14350" y="3445933"/>
            <a:ext cx="2760664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7D9532-E492-4279-9651-E8A9C8B6A025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1619" cy="685621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14350" y="1600200"/>
            <a:ext cx="4623490" cy="1371600"/>
          </a:xfrm>
        </p:spPr>
        <p:txBody>
          <a:bodyPr rtlCol="0" anchor="b">
            <a:normAutofit/>
          </a:bodyPr>
          <a:lstStyle>
            <a:lvl1pPr algn="l">
              <a:defRPr sz="2100" b="0"/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14" name="Tijdelijke aanduiding voor afbeelding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5652191" y="914400"/>
            <a:ext cx="2460731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514350" y="2971800"/>
            <a:ext cx="4623490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D7400C-DD8F-426F-B379-E191C2F05B77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14352" y="609603"/>
            <a:ext cx="7598569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14352" y="2142070"/>
            <a:ext cx="7598569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nl-NL" noProof="0" dirty="0"/>
              <a:t>Tekststijlen van het model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442245" y="5870578"/>
            <a:ext cx="120015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CFD49303-61E3-4FAA-8582-8D65131D33E4}" type="datetime1">
              <a:rPr lang="nl-NL" noProof="0" smtClean="0"/>
              <a:t>27-9-2024</a:t>
            </a:fld>
            <a:endParaRPr lang="nl-NL" noProof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514351" y="5870578"/>
            <a:ext cx="587074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nl-NL" noProof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699547" y="5870578"/>
            <a:ext cx="413375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7966EA62-41C5-4F9A-A915-5B0BC739C923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0"/>
        </a:spcBef>
        <a:spcAft>
          <a:spcPts val="750"/>
        </a:spcAft>
        <a:buClr>
          <a:schemeClr val="tx1"/>
        </a:buClr>
        <a:buSzPct val="100000"/>
        <a:buFont typeface="Arial"/>
        <a:buChar char="•"/>
        <a:defRPr sz="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hthoek 53">
            <a:extLst>
              <a:ext uri="{FF2B5EF4-FFF2-40B4-BE49-F238E27FC236}">
                <a16:creationId xmlns:a16="http://schemas.microsoft.com/office/drawing/2014/main" id="{0AE27A7C-3C52-4780-BB11-C860848B3767}"/>
              </a:ext>
            </a:extLst>
          </p:cNvPr>
          <p:cNvSpPr/>
          <p:nvPr/>
        </p:nvSpPr>
        <p:spPr>
          <a:xfrm>
            <a:off x="716562" y="4281296"/>
            <a:ext cx="1208818" cy="2106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coördinatoren Somatiek</a:t>
            </a:r>
          </a:p>
        </p:txBody>
      </p:sp>
      <p:grpSp>
        <p:nvGrpSpPr>
          <p:cNvPr id="57" name="Groep 56">
            <a:extLst>
              <a:ext uri="{FF2B5EF4-FFF2-40B4-BE49-F238E27FC236}">
                <a16:creationId xmlns:a16="http://schemas.microsoft.com/office/drawing/2014/main" id="{D54DA3D9-59D0-4F4F-983C-A76D2B3CC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2093" y="2671908"/>
            <a:ext cx="1229390" cy="408305"/>
            <a:chOff x="1077429" y="3090121"/>
            <a:chExt cx="1389332" cy="544407"/>
          </a:xfrm>
        </p:grpSpPr>
        <p:sp>
          <p:nvSpPr>
            <p:cNvPr id="20" name="Rechthoek 19">
              <a:extLst>
                <a:ext uri="{FF2B5EF4-FFF2-40B4-BE49-F238E27FC236}">
                  <a16:creationId xmlns:a16="http://schemas.microsoft.com/office/drawing/2014/main" id="{0029A321-0399-4DB3-824C-DA4E14750813}"/>
                </a:ext>
              </a:extLst>
            </p:cNvPr>
            <p:cNvSpPr/>
            <p:nvPr/>
          </p:nvSpPr>
          <p:spPr>
            <a:xfrm>
              <a:off x="1077429" y="3090121"/>
              <a:ext cx="1368000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000" tIns="4286" rIns="54000" bIns="40508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prstClr val="black"/>
                  </a:solidFill>
                </a:rPr>
                <a:t>Mw. C. (Claudia) Meijers</a:t>
              </a:r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7DE93077-A072-4F71-B4E5-B6914C0904BB}"/>
                </a:ext>
              </a:extLst>
            </p:cNvPr>
            <p:cNvSpPr/>
            <p:nvPr/>
          </p:nvSpPr>
          <p:spPr>
            <a:xfrm>
              <a:off x="1098761" y="3526528"/>
              <a:ext cx="1368000" cy="108000"/>
            </a:xfrm>
            <a:prstGeom prst="rect">
              <a:avLst/>
            </a:prstGeom>
            <a:solidFill>
              <a:srgbClr val="803B82"/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4286" rIns="54000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Manager zorg</a:t>
              </a:r>
            </a:p>
          </p:txBody>
        </p:sp>
      </p:grpSp>
      <p:grpSp>
        <p:nvGrpSpPr>
          <p:cNvPr id="138" name="Groep 137">
            <a:extLst>
              <a:ext uri="{FF2B5EF4-FFF2-40B4-BE49-F238E27FC236}">
                <a16:creationId xmlns:a16="http://schemas.microsoft.com/office/drawing/2014/main" id="{07C53C7C-9C75-4E6E-9500-2316F030F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0038" y="3177728"/>
            <a:ext cx="1217001" cy="988000"/>
            <a:chOff x="1077429" y="3740242"/>
            <a:chExt cx="1368000" cy="979163"/>
          </a:xfrm>
        </p:grpSpPr>
        <p:sp>
          <p:nvSpPr>
            <p:cNvPr id="26" name="Rechthoek 25">
              <a:extLst>
                <a:ext uri="{FF2B5EF4-FFF2-40B4-BE49-F238E27FC236}">
                  <a16:creationId xmlns:a16="http://schemas.microsoft.com/office/drawing/2014/main" id="{C528EB85-15F8-42A3-98E3-2D8D1CD414EE}"/>
                </a:ext>
              </a:extLst>
            </p:cNvPr>
            <p:cNvSpPr/>
            <p:nvPr/>
          </p:nvSpPr>
          <p:spPr>
            <a:xfrm>
              <a:off x="1077429" y="3740242"/>
              <a:ext cx="1368000" cy="9791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0" rIns="54000" bIns="81000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Afdeling Somatiek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Afdeling Psychogeriatrie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Team verpleegkundige bereikbaarheidsdienst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Planners</a:t>
              </a:r>
            </a:p>
          </p:txBody>
        </p:sp>
        <p:sp>
          <p:nvSpPr>
            <p:cNvPr id="27" name="Rechthoek 26">
              <a:extLst>
                <a:ext uri="{FF2B5EF4-FFF2-40B4-BE49-F238E27FC236}">
                  <a16:creationId xmlns:a16="http://schemas.microsoft.com/office/drawing/2014/main" id="{28C6A703-BEF9-4430-ACCD-990190E45411}"/>
                </a:ext>
              </a:extLst>
            </p:cNvPr>
            <p:cNvSpPr/>
            <p:nvPr/>
          </p:nvSpPr>
          <p:spPr>
            <a:xfrm>
              <a:off x="1077429" y="378535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Portefeuille</a:t>
              </a:r>
            </a:p>
          </p:txBody>
        </p:sp>
      </p:grpSp>
      <p:grpSp>
        <p:nvGrpSpPr>
          <p:cNvPr id="62" name="Groep 61">
            <a:extLst>
              <a:ext uri="{FF2B5EF4-FFF2-40B4-BE49-F238E27FC236}">
                <a16:creationId xmlns:a16="http://schemas.microsoft.com/office/drawing/2014/main" id="{6B70B1D5-F5F8-429D-818A-E1CFA491E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087401" y="2671924"/>
            <a:ext cx="1224454" cy="388646"/>
            <a:chOff x="2810777" y="3090121"/>
            <a:chExt cx="1632605" cy="518195"/>
          </a:xfrm>
        </p:grpSpPr>
        <p:sp>
          <p:nvSpPr>
            <p:cNvPr id="28" name="Rechthoek 27">
              <a:extLst>
                <a:ext uri="{FF2B5EF4-FFF2-40B4-BE49-F238E27FC236}">
                  <a16:creationId xmlns:a16="http://schemas.microsoft.com/office/drawing/2014/main" id="{56964EBE-33D8-40BB-B16A-3066802FB416}"/>
                </a:ext>
              </a:extLst>
            </p:cNvPr>
            <p:cNvSpPr/>
            <p:nvPr/>
          </p:nvSpPr>
          <p:spPr>
            <a:xfrm>
              <a:off x="2810777" y="3090121"/>
              <a:ext cx="1614009" cy="509451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5400000" scaled="0"/>
            </a:gra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000" tIns="4286" rIns="54000" bIns="40508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prstClr val="black"/>
                  </a:solidFill>
                </a:rPr>
                <a:t>Mw. W. (Willemein) Muis</a:t>
              </a:r>
            </a:p>
          </p:txBody>
        </p:sp>
        <p:sp>
          <p:nvSpPr>
            <p:cNvPr id="29" name="Rechthoek 28">
              <a:extLst>
                <a:ext uri="{FF2B5EF4-FFF2-40B4-BE49-F238E27FC236}">
                  <a16:creationId xmlns:a16="http://schemas.microsoft.com/office/drawing/2014/main" id="{DCCA4BC2-1846-46B3-9533-96FEFE089BA1}"/>
                </a:ext>
              </a:extLst>
            </p:cNvPr>
            <p:cNvSpPr/>
            <p:nvPr/>
          </p:nvSpPr>
          <p:spPr>
            <a:xfrm>
              <a:off x="2829374" y="3526528"/>
              <a:ext cx="1614008" cy="81788"/>
            </a:xfrm>
            <a:prstGeom prst="rect">
              <a:avLst/>
            </a:prstGeom>
            <a:solidFill>
              <a:srgbClr val="803B82"/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4286" rIns="54000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Manager kwaliteit &amp; zorg</a:t>
              </a:r>
            </a:p>
          </p:txBody>
        </p:sp>
      </p:grpSp>
      <p:grpSp>
        <p:nvGrpSpPr>
          <p:cNvPr id="69" name="Groep 68">
            <a:extLst>
              <a:ext uri="{FF2B5EF4-FFF2-40B4-BE49-F238E27FC236}">
                <a16:creationId xmlns:a16="http://schemas.microsoft.com/office/drawing/2014/main" id="{1D0C17FD-0081-40EF-A9FD-74C7001B88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441664" y="2667557"/>
            <a:ext cx="1418725" cy="408305"/>
            <a:chOff x="4544127" y="3090121"/>
            <a:chExt cx="1630358" cy="544407"/>
          </a:xfrm>
        </p:grpSpPr>
        <p:sp>
          <p:nvSpPr>
            <p:cNvPr id="32" name="Rechthoek 31">
              <a:extLst>
                <a:ext uri="{FF2B5EF4-FFF2-40B4-BE49-F238E27FC236}">
                  <a16:creationId xmlns:a16="http://schemas.microsoft.com/office/drawing/2014/main" id="{889D3686-F316-4353-8E34-486E47731DEA}"/>
                </a:ext>
              </a:extLst>
            </p:cNvPr>
            <p:cNvSpPr/>
            <p:nvPr/>
          </p:nvSpPr>
          <p:spPr>
            <a:xfrm>
              <a:off x="4544127" y="3090121"/>
              <a:ext cx="1630358" cy="509451"/>
            </a:xfrm>
            <a:prstGeom prst="rect">
              <a:avLst/>
            </a:prstGeom>
            <a:solidFill>
              <a:schemeClr val="bg1"/>
            </a:solidFill>
            <a:ln w="3175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4000" tIns="4286" rIns="54000" bIns="40508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tx1"/>
                  </a:solidFill>
                </a:rPr>
                <a:t>Dhr. M. (Martin) den Besten</a:t>
              </a:r>
            </a:p>
          </p:txBody>
        </p:sp>
        <p:sp>
          <p:nvSpPr>
            <p:cNvPr id="33" name="Rechthoek 32">
              <a:extLst>
                <a:ext uri="{FF2B5EF4-FFF2-40B4-BE49-F238E27FC236}">
                  <a16:creationId xmlns:a16="http://schemas.microsoft.com/office/drawing/2014/main" id="{59BC051C-564D-4692-A9F7-7318F9F117E2}"/>
                </a:ext>
              </a:extLst>
            </p:cNvPr>
            <p:cNvSpPr/>
            <p:nvPr/>
          </p:nvSpPr>
          <p:spPr>
            <a:xfrm>
              <a:off x="4564440" y="3526528"/>
              <a:ext cx="1610042" cy="108000"/>
            </a:xfrm>
            <a:prstGeom prst="rect">
              <a:avLst/>
            </a:prstGeom>
            <a:solidFill>
              <a:srgbClr val="803B82"/>
            </a:solidFill>
            <a:ln>
              <a:noFill/>
            </a:ln>
            <a:effectLst>
              <a:glow rad="254000">
                <a:schemeClr val="accent1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4286" rIns="54000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Manager bedrijfsvoering</a:t>
              </a:r>
            </a:p>
          </p:txBody>
        </p:sp>
      </p:grpSp>
      <p:sp>
        <p:nvSpPr>
          <p:cNvPr id="47" name="Rechthoek 46">
            <a:extLst>
              <a:ext uri="{FF2B5EF4-FFF2-40B4-BE49-F238E27FC236}">
                <a16:creationId xmlns:a16="http://schemas.microsoft.com/office/drawing/2014/main" id="{40819124-A8DB-415A-8AA5-9DB14B8A4EFC}"/>
              </a:ext>
            </a:extLst>
          </p:cNvPr>
          <p:cNvSpPr/>
          <p:nvPr/>
        </p:nvSpPr>
        <p:spPr>
          <a:xfrm>
            <a:off x="3542076" y="5074826"/>
            <a:ext cx="1342269" cy="1489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 keuken</a:t>
            </a:r>
          </a:p>
        </p:txBody>
      </p:sp>
      <p:grpSp>
        <p:nvGrpSpPr>
          <p:cNvPr id="91" name="Groep 90">
            <a:extLst>
              <a:ext uri="{FF2B5EF4-FFF2-40B4-BE49-F238E27FC236}">
                <a16:creationId xmlns:a16="http://schemas.microsoft.com/office/drawing/2014/main" id="{279F32E5-94F0-43DF-8EB6-84CFB7684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09402" y="940702"/>
            <a:ext cx="1026000" cy="383573"/>
            <a:chOff x="3733479" y="2003075"/>
            <a:chExt cx="1368000" cy="511431"/>
          </a:xfrm>
        </p:grpSpPr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8D3BF366-C6D6-4588-8DC7-E9D4BF741B5D}"/>
                </a:ext>
              </a:extLst>
            </p:cNvPr>
            <p:cNvSpPr/>
            <p:nvPr/>
          </p:nvSpPr>
          <p:spPr>
            <a:xfrm>
              <a:off x="3733479" y="2003075"/>
              <a:ext cx="1368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286" tIns="4286" rIns="4286" bIns="40508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tx1"/>
                  </a:solidFill>
                </a:rPr>
                <a:t>Jolanda Stoeten</a:t>
              </a:r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F95AFA1E-C54C-4434-8CB7-B301294DBE98}"/>
                </a:ext>
              </a:extLst>
            </p:cNvPr>
            <p:cNvSpPr/>
            <p:nvPr/>
          </p:nvSpPr>
          <p:spPr>
            <a:xfrm>
              <a:off x="3733479" y="2406506"/>
              <a:ext cx="1368000" cy="108000"/>
            </a:xfrm>
            <a:prstGeom prst="rect">
              <a:avLst/>
            </a:prstGeom>
            <a:solidFill>
              <a:srgbClr val="803B82"/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Managementassistent</a:t>
              </a:r>
            </a:p>
          </p:txBody>
        </p:sp>
      </p:grpSp>
      <p:cxnSp>
        <p:nvCxnSpPr>
          <p:cNvPr id="3" name="Rechte verbindingslijn 2" descr="decoratief element">
            <a:extLst>
              <a:ext uri="{FF2B5EF4-FFF2-40B4-BE49-F238E27FC236}">
                <a16:creationId xmlns:a16="http://schemas.microsoft.com/office/drawing/2014/main" id="{68933B52-AACC-4940-ABC7-FC6FC0BD52F4}"/>
              </a:ext>
            </a:extLst>
          </p:cNvPr>
          <p:cNvCxnSpPr/>
          <p:nvPr/>
        </p:nvCxnSpPr>
        <p:spPr>
          <a:xfrm>
            <a:off x="1322699" y="3603044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 descr="decoratief element">
            <a:extLst>
              <a:ext uri="{FF2B5EF4-FFF2-40B4-BE49-F238E27FC236}">
                <a16:creationId xmlns:a16="http://schemas.microsoft.com/office/drawing/2014/main" id="{6B7B494C-8888-457E-82D1-32EE6B401023}"/>
              </a:ext>
            </a:extLst>
          </p:cNvPr>
          <p:cNvCxnSpPr/>
          <p:nvPr/>
        </p:nvCxnSpPr>
        <p:spPr>
          <a:xfrm>
            <a:off x="2622402" y="3603044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 descr="decoratief element">
            <a:extLst>
              <a:ext uri="{FF2B5EF4-FFF2-40B4-BE49-F238E27FC236}">
                <a16:creationId xmlns:a16="http://schemas.microsoft.com/office/drawing/2014/main" id="{215A627E-A616-4B35-A822-BCD857D053E8}"/>
              </a:ext>
            </a:extLst>
          </p:cNvPr>
          <p:cNvCxnSpPr/>
          <p:nvPr/>
        </p:nvCxnSpPr>
        <p:spPr>
          <a:xfrm>
            <a:off x="3922106" y="3603044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 descr="decoratief element">
            <a:extLst>
              <a:ext uri="{FF2B5EF4-FFF2-40B4-BE49-F238E27FC236}">
                <a16:creationId xmlns:a16="http://schemas.microsoft.com/office/drawing/2014/main" id="{338A3F58-952C-4C6C-BE73-668B41F8708D}"/>
              </a:ext>
            </a:extLst>
          </p:cNvPr>
          <p:cNvCxnSpPr/>
          <p:nvPr/>
        </p:nvCxnSpPr>
        <p:spPr>
          <a:xfrm>
            <a:off x="5221809" y="3603044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 descr="decoratief element">
            <a:extLst>
              <a:ext uri="{FF2B5EF4-FFF2-40B4-BE49-F238E27FC236}">
                <a16:creationId xmlns:a16="http://schemas.microsoft.com/office/drawing/2014/main" id="{499176F8-BEEF-4A37-97C9-A7E8592211E9}"/>
              </a:ext>
            </a:extLst>
          </p:cNvPr>
          <p:cNvCxnSpPr/>
          <p:nvPr/>
        </p:nvCxnSpPr>
        <p:spPr>
          <a:xfrm>
            <a:off x="6654519" y="3588795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 descr="decoratief element">
            <a:extLst>
              <a:ext uri="{FF2B5EF4-FFF2-40B4-BE49-F238E27FC236}">
                <a16:creationId xmlns:a16="http://schemas.microsoft.com/office/drawing/2014/main" id="{E0A5E395-38A3-4ED8-A1C1-7892BF5B1BE1}"/>
              </a:ext>
            </a:extLst>
          </p:cNvPr>
          <p:cNvCxnSpPr/>
          <p:nvPr/>
        </p:nvCxnSpPr>
        <p:spPr>
          <a:xfrm>
            <a:off x="7821218" y="3603044"/>
            <a:ext cx="0" cy="23088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al 4" descr="decoratief element">
            <a:extLst>
              <a:ext uri="{FF2B5EF4-FFF2-40B4-BE49-F238E27FC236}">
                <a16:creationId xmlns:a16="http://schemas.microsoft.com/office/drawing/2014/main" id="{FE3B97CC-2A6D-4550-83BF-6DBCDB836162}"/>
              </a:ext>
            </a:extLst>
          </p:cNvPr>
          <p:cNvSpPr/>
          <p:nvPr/>
        </p:nvSpPr>
        <p:spPr>
          <a:xfrm>
            <a:off x="1279793" y="3091494"/>
            <a:ext cx="85811" cy="6447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sz="1350"/>
          </a:p>
        </p:txBody>
      </p:sp>
      <p:sp>
        <p:nvSpPr>
          <p:cNvPr id="94" name="Ovaal 93" descr="decoratief element">
            <a:extLst>
              <a:ext uri="{FF2B5EF4-FFF2-40B4-BE49-F238E27FC236}">
                <a16:creationId xmlns:a16="http://schemas.microsoft.com/office/drawing/2014/main" id="{BC24AD9F-130E-4ECB-9C70-2B3233EBF4A4}"/>
              </a:ext>
            </a:extLst>
          </p:cNvPr>
          <p:cNvSpPr/>
          <p:nvPr/>
        </p:nvSpPr>
        <p:spPr>
          <a:xfrm>
            <a:off x="7778312" y="3091494"/>
            <a:ext cx="85811" cy="64471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sz="1350"/>
          </a:p>
        </p:txBody>
      </p:sp>
      <p:grpSp>
        <p:nvGrpSpPr>
          <p:cNvPr id="136" name="Groep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95870" y="793973"/>
            <a:ext cx="1371881" cy="383573"/>
            <a:chOff x="5016000" y="1040449"/>
            <a:chExt cx="2160000" cy="511431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60000" cy="509451"/>
            </a:xfrm>
            <a:prstGeom prst="rect">
              <a:avLst/>
            </a:prstGeom>
            <a:solidFill>
              <a:schemeClr val="bg1"/>
            </a:solidFill>
            <a:ln w="12700" cap="rnd" cmpd="sng" algn="ctr">
              <a:solidFill>
                <a:schemeClr val="bg1">
                  <a:lumMod val="85000"/>
                </a:schemeClr>
              </a:solidFill>
              <a:prstDash val="solid"/>
            </a:ln>
            <a:effectLst/>
            <a:scene3d>
              <a:camera prst="obliqueTopLeft"/>
              <a:lightRig rig="soft" dir="t"/>
            </a:scene3d>
            <a:sp3d extrusionH="190500" prstMaterial="matte">
              <a:contourClr>
                <a:prstClr val="black">
                  <a:lumMod val="50000"/>
                  <a:lumOff val="50000"/>
                </a:prstClr>
              </a:contourClr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286" tIns="4286" rIns="4286" bIns="40508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tx1"/>
                  </a:solidFill>
                </a:rPr>
                <a:t>Mw. W. (Wilma) van Genderen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43880"/>
              <a:ext cx="2160000" cy="108000"/>
            </a:xfrm>
            <a:prstGeom prst="rect">
              <a:avLst/>
            </a:prstGeom>
            <a:solidFill>
              <a:srgbClr val="803B82"/>
            </a:solidFill>
            <a:ln w="19050" cap="rnd" cmpd="sng" algn="ctr">
              <a:solidFill>
                <a:srgbClr val="803B82"/>
              </a:solidFill>
              <a:prstDash val="solid"/>
            </a:ln>
            <a:effectLst>
              <a:glow rad="254000">
                <a:schemeClr val="accent2">
                  <a:satMod val="175000"/>
                  <a:alpha val="10000"/>
                </a:schemeClr>
              </a:glow>
            </a:effectLst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Bestuurder</a:t>
              </a:r>
            </a:p>
          </p:txBody>
        </p:sp>
      </p:grpSp>
      <p:sp>
        <p:nvSpPr>
          <p:cNvPr id="95" name="Ovaal 94">
            <a:extLst>
              <a:ext uri="{FF2B5EF4-FFF2-40B4-BE49-F238E27FC236}">
                <a16:creationId xmlns:a16="http://schemas.microsoft.com/office/drawing/2014/main" id="{F63E54AC-1CB7-43BF-B0A4-82DE6FEB1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39767" y="2019677"/>
            <a:ext cx="64471" cy="64471"/>
          </a:xfrm>
          <a:prstGeom prst="ellipse">
            <a:avLst/>
          </a:prstGeom>
          <a:noFill/>
          <a:ln>
            <a:noFill/>
          </a:ln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sz="1350"/>
          </a:p>
        </p:txBody>
      </p:sp>
      <p:cxnSp>
        <p:nvCxnSpPr>
          <p:cNvPr id="7" name="Verbindingslijn: Hoek 6" descr="decoratief element">
            <a:extLst>
              <a:ext uri="{FF2B5EF4-FFF2-40B4-BE49-F238E27FC236}">
                <a16:creationId xmlns:a16="http://schemas.microsoft.com/office/drawing/2014/main" id="{1C54223A-2F2C-4434-A30B-92D8CEE93CF0}"/>
              </a:ext>
            </a:extLst>
          </p:cNvPr>
          <p:cNvCxnSpPr>
            <a:cxnSpLocks/>
          </p:cNvCxnSpPr>
          <p:nvPr/>
        </p:nvCxnSpPr>
        <p:spPr>
          <a:xfrm rot="5400000">
            <a:off x="2614997" y="498059"/>
            <a:ext cx="1007347" cy="3249302"/>
          </a:xfrm>
          <a:prstGeom prst="bentConnector3">
            <a:avLst>
              <a:gd name="adj1" fmla="val 93292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Verbindingslijn: Hoek 95" descr="decoratief element">
            <a:extLst>
              <a:ext uri="{FF2B5EF4-FFF2-40B4-BE49-F238E27FC236}">
                <a16:creationId xmlns:a16="http://schemas.microsoft.com/office/drawing/2014/main" id="{185DC171-E6CD-4880-8EF4-7E0DB7F6C2B2}"/>
              </a:ext>
            </a:extLst>
          </p:cNvPr>
          <p:cNvCxnSpPr>
            <a:cxnSpLocks/>
          </p:cNvCxnSpPr>
          <p:nvPr/>
        </p:nvCxnSpPr>
        <p:spPr>
          <a:xfrm rot="16200000" flipH="1">
            <a:off x="6087827" y="941417"/>
            <a:ext cx="1007347" cy="3249217"/>
          </a:xfrm>
          <a:prstGeom prst="bentConnector3">
            <a:avLst>
              <a:gd name="adj1" fmla="val 88295"/>
            </a:avLst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 descr="decoratief element">
            <a:extLst>
              <a:ext uri="{FF2B5EF4-FFF2-40B4-BE49-F238E27FC236}">
                <a16:creationId xmlns:a16="http://schemas.microsoft.com/office/drawing/2014/main" id="{B5956150-D730-4D39-8E56-5123DA7B1791}"/>
              </a:ext>
            </a:extLst>
          </p:cNvPr>
          <p:cNvCxnSpPr>
            <a:cxnSpLocks/>
          </p:cNvCxnSpPr>
          <p:nvPr/>
        </p:nvCxnSpPr>
        <p:spPr>
          <a:xfrm>
            <a:off x="2659158" y="2550337"/>
            <a:ext cx="0" cy="10757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 descr="decoratief element">
            <a:extLst>
              <a:ext uri="{FF2B5EF4-FFF2-40B4-BE49-F238E27FC236}">
                <a16:creationId xmlns:a16="http://schemas.microsoft.com/office/drawing/2014/main" id="{98000C8A-C564-4106-9005-252681A7FDFB}"/>
              </a:ext>
            </a:extLst>
          </p:cNvPr>
          <p:cNvCxnSpPr>
            <a:cxnSpLocks/>
          </p:cNvCxnSpPr>
          <p:nvPr/>
        </p:nvCxnSpPr>
        <p:spPr>
          <a:xfrm>
            <a:off x="3922106" y="2564336"/>
            <a:ext cx="0" cy="10757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 descr="decoratief element">
            <a:extLst>
              <a:ext uri="{FF2B5EF4-FFF2-40B4-BE49-F238E27FC236}">
                <a16:creationId xmlns:a16="http://schemas.microsoft.com/office/drawing/2014/main" id="{92CA40FF-E75F-4233-A382-4E9DE1FACF8D}"/>
              </a:ext>
            </a:extLst>
          </p:cNvPr>
          <p:cNvCxnSpPr>
            <a:cxnSpLocks/>
          </p:cNvCxnSpPr>
          <p:nvPr/>
        </p:nvCxnSpPr>
        <p:spPr>
          <a:xfrm>
            <a:off x="6097173" y="2979561"/>
            <a:ext cx="0" cy="107573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 descr="decoratief element">
            <a:extLst>
              <a:ext uri="{FF2B5EF4-FFF2-40B4-BE49-F238E27FC236}">
                <a16:creationId xmlns:a16="http://schemas.microsoft.com/office/drawing/2014/main" id="{E8574014-9F7A-4AC9-82C3-EE7EF06CAFFE}"/>
              </a:ext>
            </a:extLst>
          </p:cNvPr>
          <p:cNvCxnSpPr>
            <a:cxnSpLocks/>
          </p:cNvCxnSpPr>
          <p:nvPr/>
        </p:nvCxnSpPr>
        <p:spPr>
          <a:xfrm flipH="1">
            <a:off x="3826111" y="2550600"/>
            <a:ext cx="74589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  <a:scene3d>
            <a:camera prst="obliqueTopLeft"/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hthoek 91">
            <a:extLst>
              <a:ext uri="{FF2B5EF4-FFF2-40B4-BE49-F238E27FC236}">
                <a16:creationId xmlns:a16="http://schemas.microsoft.com/office/drawing/2014/main" id="{51F3D396-AFEC-41BE-B500-CB00397B879F}"/>
              </a:ext>
            </a:extLst>
          </p:cNvPr>
          <p:cNvSpPr/>
          <p:nvPr/>
        </p:nvSpPr>
        <p:spPr>
          <a:xfrm>
            <a:off x="3995871" y="257561"/>
            <a:ext cx="1371881" cy="215543"/>
          </a:xfrm>
          <a:prstGeom prst="rect">
            <a:avLst/>
          </a:prstGeom>
          <a:solidFill>
            <a:srgbClr val="F5A13F"/>
          </a:solidFill>
          <a:ln w="12700" cap="rnd" cmpd="sng" algn="ctr">
            <a:solidFill>
              <a:schemeClr val="bg1">
                <a:lumMod val="85000"/>
              </a:schemeClr>
            </a:solidFill>
            <a:prstDash val="solid"/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prstClr val="black">
                <a:lumMod val="50000"/>
                <a:lumOff val="50000"/>
              </a:prst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4286" tIns="4286" rIns="4286" bIns="40508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tx1"/>
                </a:solidFill>
              </a:rPr>
              <a:t>Raad van toezicht</a:t>
            </a:r>
          </a:p>
        </p:txBody>
      </p:sp>
      <p:grpSp>
        <p:nvGrpSpPr>
          <p:cNvPr id="101" name="Groep 100">
            <a:extLst>
              <a:ext uri="{FF2B5EF4-FFF2-40B4-BE49-F238E27FC236}">
                <a16:creationId xmlns:a16="http://schemas.microsoft.com/office/drawing/2014/main" id="{06C71336-5B50-4931-91B7-388AD163C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19743" y="3172494"/>
            <a:ext cx="1168000" cy="993236"/>
            <a:chOff x="1077429" y="3740242"/>
            <a:chExt cx="1368000" cy="1083427"/>
          </a:xfrm>
        </p:grpSpPr>
        <p:sp>
          <p:nvSpPr>
            <p:cNvPr id="102" name="Rechthoek 101">
              <a:extLst>
                <a:ext uri="{FF2B5EF4-FFF2-40B4-BE49-F238E27FC236}">
                  <a16:creationId xmlns:a16="http://schemas.microsoft.com/office/drawing/2014/main" id="{62EF1D47-3CA2-4BD4-BC64-A8CF545DAA1B}"/>
                </a:ext>
              </a:extLst>
            </p:cNvPr>
            <p:cNvSpPr/>
            <p:nvPr/>
          </p:nvSpPr>
          <p:spPr>
            <a:xfrm>
              <a:off x="1077429" y="3740242"/>
              <a:ext cx="1368000" cy="10834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0" rIns="54000" bIns="81000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Kwaliteit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Team huishouding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Team welzijn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Team thuiszorg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Maatschappelijk werk</a:t>
              </a:r>
            </a:p>
          </p:txBody>
        </p:sp>
        <p:sp>
          <p:nvSpPr>
            <p:cNvPr id="103" name="Rechthoek 102">
              <a:extLst>
                <a:ext uri="{FF2B5EF4-FFF2-40B4-BE49-F238E27FC236}">
                  <a16:creationId xmlns:a16="http://schemas.microsoft.com/office/drawing/2014/main" id="{3A33F58B-E4C8-4449-AD97-27F006B1AE57}"/>
                </a:ext>
              </a:extLst>
            </p:cNvPr>
            <p:cNvSpPr/>
            <p:nvPr/>
          </p:nvSpPr>
          <p:spPr>
            <a:xfrm>
              <a:off x="1077429" y="378535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Portefeuille</a:t>
              </a:r>
            </a:p>
          </p:txBody>
        </p:sp>
      </p:grpSp>
      <p:grpSp>
        <p:nvGrpSpPr>
          <p:cNvPr id="105" name="Groep 104">
            <a:extLst>
              <a:ext uri="{FF2B5EF4-FFF2-40B4-BE49-F238E27FC236}">
                <a16:creationId xmlns:a16="http://schemas.microsoft.com/office/drawing/2014/main" id="{D6BFB976-2617-436B-96E1-C28E48C9C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483301" y="3186249"/>
            <a:ext cx="1401044" cy="1180705"/>
            <a:chOff x="1077429" y="3740242"/>
            <a:chExt cx="1368000" cy="1083427"/>
          </a:xfrm>
        </p:grpSpPr>
        <p:sp>
          <p:nvSpPr>
            <p:cNvPr id="106" name="Rechthoek 105">
              <a:extLst>
                <a:ext uri="{FF2B5EF4-FFF2-40B4-BE49-F238E27FC236}">
                  <a16:creationId xmlns:a16="http://schemas.microsoft.com/office/drawing/2014/main" id="{7FEA6EEC-26DF-40A0-A9DE-37068C32BA3E}"/>
                </a:ext>
              </a:extLst>
            </p:cNvPr>
            <p:cNvSpPr/>
            <p:nvPr/>
          </p:nvSpPr>
          <p:spPr>
            <a:xfrm>
              <a:off x="1077429" y="3740242"/>
              <a:ext cx="1368000" cy="108342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0" rIns="54000" bIns="81000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ICT / zorgtechnologie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Materiele inkoop &amp; contractbeheer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AVG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Veiligheidsregio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Duurzaamheid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Keuken</a:t>
              </a:r>
            </a:p>
          </p:txBody>
        </p:sp>
        <p:sp>
          <p:nvSpPr>
            <p:cNvPr id="107" name="Rechthoek 106">
              <a:extLst>
                <a:ext uri="{FF2B5EF4-FFF2-40B4-BE49-F238E27FC236}">
                  <a16:creationId xmlns:a16="http://schemas.microsoft.com/office/drawing/2014/main" id="{3CB18B76-FE38-48DF-A993-0B6B39B841D8}"/>
                </a:ext>
              </a:extLst>
            </p:cNvPr>
            <p:cNvSpPr/>
            <p:nvPr/>
          </p:nvSpPr>
          <p:spPr>
            <a:xfrm>
              <a:off x="1077429" y="3768996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Portefeuille</a:t>
              </a:r>
            </a:p>
          </p:txBody>
        </p:sp>
      </p:grpSp>
      <p:sp>
        <p:nvSpPr>
          <p:cNvPr id="117" name="Rechthoek 116">
            <a:extLst>
              <a:ext uri="{FF2B5EF4-FFF2-40B4-BE49-F238E27FC236}">
                <a16:creationId xmlns:a16="http://schemas.microsoft.com/office/drawing/2014/main" id="{9A4D85B4-8CE9-4A18-9BA2-2445B1635926}"/>
              </a:ext>
            </a:extLst>
          </p:cNvPr>
          <p:cNvSpPr/>
          <p:nvPr/>
        </p:nvSpPr>
        <p:spPr>
          <a:xfrm>
            <a:off x="3542076" y="5366595"/>
            <a:ext cx="1342269" cy="2285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Contactpersoon tafeltje-dekje</a:t>
            </a:r>
          </a:p>
        </p:txBody>
      </p:sp>
      <p:grpSp>
        <p:nvGrpSpPr>
          <p:cNvPr id="119" name="Groep 118">
            <a:extLst>
              <a:ext uri="{FF2B5EF4-FFF2-40B4-BE49-F238E27FC236}">
                <a16:creationId xmlns:a16="http://schemas.microsoft.com/office/drawing/2014/main" id="{A53B105D-DE34-42EB-BA06-9AB99BD19A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29404" y="1393099"/>
            <a:ext cx="1371880" cy="864033"/>
            <a:chOff x="1077429" y="3758541"/>
            <a:chExt cx="1368000" cy="1211636"/>
          </a:xfrm>
        </p:grpSpPr>
        <p:sp>
          <p:nvSpPr>
            <p:cNvPr id="120" name="Rechthoek 119">
              <a:extLst>
                <a:ext uri="{FF2B5EF4-FFF2-40B4-BE49-F238E27FC236}">
                  <a16:creationId xmlns:a16="http://schemas.microsoft.com/office/drawing/2014/main" id="{AB7F1D97-E2DD-431F-AF09-14D7A8E4E69C}"/>
                </a:ext>
              </a:extLst>
            </p:cNvPr>
            <p:cNvSpPr/>
            <p:nvPr/>
          </p:nvSpPr>
          <p:spPr>
            <a:xfrm>
              <a:off x="1077429" y="3758541"/>
              <a:ext cx="1368000" cy="1211636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0" rIns="54000" bIns="81000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Vastgoed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Externe contacten / regiotafel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Zorginkoop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Identiteit / pastoraal medewerker </a:t>
              </a:r>
            </a:p>
          </p:txBody>
        </p:sp>
        <p:sp>
          <p:nvSpPr>
            <p:cNvPr id="121" name="Rechthoek 120">
              <a:extLst>
                <a:ext uri="{FF2B5EF4-FFF2-40B4-BE49-F238E27FC236}">
                  <a16:creationId xmlns:a16="http://schemas.microsoft.com/office/drawing/2014/main" id="{AF145CF6-79C9-446D-A3C5-AADCCF66E66B}"/>
                </a:ext>
              </a:extLst>
            </p:cNvPr>
            <p:cNvSpPr/>
            <p:nvPr/>
          </p:nvSpPr>
          <p:spPr>
            <a:xfrm>
              <a:off x="1077429" y="378535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Portefeuille</a:t>
              </a:r>
            </a:p>
          </p:txBody>
        </p:sp>
      </p:grpSp>
      <p:sp>
        <p:nvSpPr>
          <p:cNvPr id="124" name="Rechthoek 123">
            <a:extLst>
              <a:ext uri="{FF2B5EF4-FFF2-40B4-BE49-F238E27FC236}">
                <a16:creationId xmlns:a16="http://schemas.microsoft.com/office/drawing/2014/main" id="{C6A699ED-F954-45E0-922A-5EF300E9EC2C}"/>
              </a:ext>
            </a:extLst>
          </p:cNvPr>
          <p:cNvSpPr/>
          <p:nvPr/>
        </p:nvSpPr>
        <p:spPr>
          <a:xfrm>
            <a:off x="2109401" y="4267946"/>
            <a:ext cx="1167999" cy="990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Medewerker kwaliteit</a:t>
            </a:r>
          </a:p>
        </p:txBody>
      </p:sp>
      <p:sp>
        <p:nvSpPr>
          <p:cNvPr id="127" name="Rechthoek 126">
            <a:extLst>
              <a:ext uri="{FF2B5EF4-FFF2-40B4-BE49-F238E27FC236}">
                <a16:creationId xmlns:a16="http://schemas.microsoft.com/office/drawing/2014/main" id="{512BB79F-BD99-491D-AB4F-353764F9113F}"/>
              </a:ext>
            </a:extLst>
          </p:cNvPr>
          <p:cNvSpPr/>
          <p:nvPr/>
        </p:nvSpPr>
        <p:spPr>
          <a:xfrm>
            <a:off x="3494156" y="4473653"/>
            <a:ext cx="1366229" cy="17777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Technische dienst</a:t>
            </a:r>
          </a:p>
        </p:txBody>
      </p:sp>
      <p:sp>
        <p:nvSpPr>
          <p:cNvPr id="129" name="Rechthoek 128">
            <a:extLst>
              <a:ext uri="{FF2B5EF4-FFF2-40B4-BE49-F238E27FC236}">
                <a16:creationId xmlns:a16="http://schemas.microsoft.com/office/drawing/2014/main" id="{7BB4F67C-30F1-426D-BB95-C744EBE09F58}"/>
              </a:ext>
            </a:extLst>
          </p:cNvPr>
          <p:cNvSpPr/>
          <p:nvPr/>
        </p:nvSpPr>
        <p:spPr>
          <a:xfrm>
            <a:off x="5721020" y="3189216"/>
            <a:ext cx="1191505" cy="38208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" tIns="4286" rIns="54000" bIns="40508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tx1"/>
                </a:solidFill>
              </a:rPr>
              <a:t>Personeel &amp; organisatie </a:t>
            </a:r>
          </a:p>
        </p:txBody>
      </p:sp>
      <p:sp>
        <p:nvSpPr>
          <p:cNvPr id="134" name="Rechthoek 133">
            <a:extLst>
              <a:ext uri="{FF2B5EF4-FFF2-40B4-BE49-F238E27FC236}">
                <a16:creationId xmlns:a16="http://schemas.microsoft.com/office/drawing/2014/main" id="{64ED1F6D-5931-4F6E-B3C7-653D1D6C3379}"/>
              </a:ext>
            </a:extLst>
          </p:cNvPr>
          <p:cNvSpPr/>
          <p:nvPr/>
        </p:nvSpPr>
        <p:spPr>
          <a:xfrm>
            <a:off x="5721020" y="3685072"/>
            <a:ext cx="1191485" cy="2064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HRM Adviseur</a:t>
            </a:r>
          </a:p>
        </p:txBody>
      </p:sp>
      <p:sp>
        <p:nvSpPr>
          <p:cNvPr id="149" name="Rechthoek 148">
            <a:extLst>
              <a:ext uri="{FF2B5EF4-FFF2-40B4-BE49-F238E27FC236}">
                <a16:creationId xmlns:a16="http://schemas.microsoft.com/office/drawing/2014/main" id="{4AACC7C1-57D4-4CFD-8366-2B3D47832A31}"/>
              </a:ext>
            </a:extLst>
          </p:cNvPr>
          <p:cNvSpPr/>
          <p:nvPr/>
        </p:nvSpPr>
        <p:spPr>
          <a:xfrm>
            <a:off x="5721020" y="3989693"/>
            <a:ext cx="1191504" cy="21505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Opleiding &amp; ontwikkeling</a:t>
            </a:r>
          </a:p>
        </p:txBody>
      </p:sp>
      <p:sp>
        <p:nvSpPr>
          <p:cNvPr id="151" name="Rechthoek 150">
            <a:extLst>
              <a:ext uri="{FF2B5EF4-FFF2-40B4-BE49-F238E27FC236}">
                <a16:creationId xmlns:a16="http://schemas.microsoft.com/office/drawing/2014/main" id="{C57E7D53-4DDF-4B0F-9031-66FCE8A2199C}"/>
              </a:ext>
            </a:extLst>
          </p:cNvPr>
          <p:cNvSpPr/>
          <p:nvPr/>
        </p:nvSpPr>
        <p:spPr>
          <a:xfrm>
            <a:off x="7546405" y="3154062"/>
            <a:ext cx="1167999" cy="382088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  <a:ln w="3175">
            <a:solidFill>
              <a:schemeClr val="bg1">
                <a:lumMod val="85000"/>
              </a:schemeClr>
            </a:solidFill>
          </a:ln>
          <a:effectLst/>
          <a:scene3d>
            <a:camera prst="obliqueTopLeft"/>
            <a:lightRig rig="soft" dir="t"/>
          </a:scene3d>
          <a:sp3d extrusionH="190500" prstMaterial="matte"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000" tIns="4286" rIns="54000" bIns="40508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tx1"/>
                </a:solidFill>
              </a:rPr>
              <a:t>(Financiële) administratie </a:t>
            </a:r>
          </a:p>
        </p:txBody>
      </p:sp>
      <p:sp>
        <p:nvSpPr>
          <p:cNvPr id="158" name="Rechthoek 157">
            <a:extLst>
              <a:ext uri="{FF2B5EF4-FFF2-40B4-BE49-F238E27FC236}">
                <a16:creationId xmlns:a16="http://schemas.microsoft.com/office/drawing/2014/main" id="{D8776E93-4A51-401B-B17B-53F907D69E25}"/>
              </a:ext>
            </a:extLst>
          </p:cNvPr>
          <p:cNvSpPr/>
          <p:nvPr/>
        </p:nvSpPr>
        <p:spPr>
          <a:xfrm>
            <a:off x="7546404" y="3642811"/>
            <a:ext cx="1167995" cy="1566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Financiën &amp; control</a:t>
            </a:r>
          </a:p>
        </p:txBody>
      </p:sp>
      <p:sp>
        <p:nvSpPr>
          <p:cNvPr id="161" name="Rechthoek 160">
            <a:extLst>
              <a:ext uri="{FF2B5EF4-FFF2-40B4-BE49-F238E27FC236}">
                <a16:creationId xmlns:a16="http://schemas.microsoft.com/office/drawing/2014/main" id="{E9DF182E-E799-4B34-83B5-12F38FAE8CD3}"/>
              </a:ext>
            </a:extLst>
          </p:cNvPr>
          <p:cNvSpPr/>
          <p:nvPr/>
        </p:nvSpPr>
        <p:spPr>
          <a:xfrm>
            <a:off x="7546404" y="3935943"/>
            <a:ext cx="1167994" cy="1127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Cliënten administratie</a:t>
            </a:r>
          </a:p>
        </p:txBody>
      </p:sp>
      <p:sp>
        <p:nvSpPr>
          <p:cNvPr id="163" name="Rechthoek 162">
            <a:extLst>
              <a:ext uri="{FF2B5EF4-FFF2-40B4-BE49-F238E27FC236}">
                <a16:creationId xmlns:a16="http://schemas.microsoft.com/office/drawing/2014/main" id="{DBE47FEF-3185-4196-9117-2EE6F9A70B3D}"/>
              </a:ext>
            </a:extLst>
          </p:cNvPr>
          <p:cNvSpPr/>
          <p:nvPr/>
        </p:nvSpPr>
        <p:spPr>
          <a:xfrm>
            <a:off x="6847289" y="775251"/>
            <a:ext cx="1475317" cy="338690"/>
          </a:xfrm>
          <a:prstGeom prst="rect">
            <a:avLst/>
          </a:prstGeom>
          <a:solidFill>
            <a:srgbClr val="F5A13F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000" tIns="0" rIns="54000" bIns="81000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75" dirty="0">
              <a:solidFill>
                <a:schemeClr val="bg1"/>
              </a:solidFill>
            </a:endParaRP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Raad van advies</a:t>
            </a:r>
          </a:p>
        </p:txBody>
      </p:sp>
      <p:grpSp>
        <p:nvGrpSpPr>
          <p:cNvPr id="165" name="Groep 164">
            <a:extLst>
              <a:ext uri="{FF2B5EF4-FFF2-40B4-BE49-F238E27FC236}">
                <a16:creationId xmlns:a16="http://schemas.microsoft.com/office/drawing/2014/main" id="{C3EEA2DD-93A9-468E-BC45-848E0319B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19743" y="1460413"/>
            <a:ext cx="1026000" cy="641111"/>
            <a:chOff x="1077429" y="3740242"/>
            <a:chExt cx="1368000" cy="917062"/>
          </a:xfrm>
        </p:grpSpPr>
        <p:sp>
          <p:nvSpPr>
            <p:cNvPr id="166" name="Rechthoek 165">
              <a:extLst>
                <a:ext uri="{FF2B5EF4-FFF2-40B4-BE49-F238E27FC236}">
                  <a16:creationId xmlns:a16="http://schemas.microsoft.com/office/drawing/2014/main" id="{1C699240-47E6-4FBF-9E79-03DD6C53EA19}"/>
                </a:ext>
              </a:extLst>
            </p:cNvPr>
            <p:cNvSpPr/>
            <p:nvPr/>
          </p:nvSpPr>
          <p:spPr>
            <a:xfrm>
              <a:off x="1077429" y="3740242"/>
              <a:ext cx="1368000" cy="917062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  <a:scene3d>
              <a:camera prst="obliqueTopLeft"/>
              <a:lightRig rig="brightRoom" dir="t"/>
            </a:scene3d>
            <a:sp3d extrusionH="190500"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4000" tIns="0" rIns="54000" bIns="81000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nl-NL" sz="675" dirty="0">
                <a:solidFill>
                  <a:schemeClr val="bg1"/>
                </a:solidFill>
              </a:endParaRP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AVG functionaris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Receptie</a:t>
              </a:r>
            </a:p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PR &amp; communicatie</a:t>
              </a:r>
            </a:p>
          </p:txBody>
        </p: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26F72AA6-CFD7-4A2C-9795-3584AC9B3C30}"/>
                </a:ext>
              </a:extLst>
            </p:cNvPr>
            <p:cNvSpPr/>
            <p:nvPr/>
          </p:nvSpPr>
          <p:spPr>
            <a:xfrm>
              <a:off x="1077429" y="3785359"/>
              <a:ext cx="1368000" cy="108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9050" cap="rnd" cmpd="sng" algn="ctr">
              <a:noFill/>
              <a:prstDash val="solid"/>
            </a:ln>
            <a:effectLst/>
            <a:scene3d>
              <a:camera prst="obliqueTopLeft"/>
              <a:lightRig rig="brightRoom" dir="t"/>
            </a:scene3d>
            <a:sp3d extrusionH="88900"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" tIns="4286" rIns="17145" bIns="4286" numCol="1" spcCol="1270" rtlCol="0" anchor="ctr" anchorCtr="0">
              <a:noAutofit/>
              <a:flatTx/>
            </a:bodyPr>
            <a:lstStyle/>
            <a:p>
              <a:pPr algn="ctr" defTabSz="3000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800" dirty="0">
                  <a:solidFill>
                    <a:schemeClr val="bg1"/>
                  </a:solidFill>
                </a:rPr>
                <a:t>Portefeuille</a:t>
              </a:r>
            </a:p>
          </p:txBody>
        </p:sp>
      </p:grpSp>
      <p:sp>
        <p:nvSpPr>
          <p:cNvPr id="171" name="Rechthoek 170">
            <a:extLst>
              <a:ext uri="{FF2B5EF4-FFF2-40B4-BE49-F238E27FC236}">
                <a16:creationId xmlns:a16="http://schemas.microsoft.com/office/drawing/2014/main" id="{E1FE93D1-760A-4C66-9CD0-64C18182E317}"/>
              </a:ext>
            </a:extLst>
          </p:cNvPr>
          <p:cNvSpPr/>
          <p:nvPr/>
        </p:nvSpPr>
        <p:spPr>
          <a:xfrm>
            <a:off x="7561470" y="4170384"/>
            <a:ext cx="1137862" cy="17203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Zorgservicepunt</a:t>
            </a:r>
          </a:p>
        </p:txBody>
      </p:sp>
      <p:sp>
        <p:nvSpPr>
          <p:cNvPr id="176" name="Rechthoek 175">
            <a:extLst>
              <a:ext uri="{FF2B5EF4-FFF2-40B4-BE49-F238E27FC236}">
                <a16:creationId xmlns:a16="http://schemas.microsoft.com/office/drawing/2014/main" id="{C6B9367B-C404-4575-ABE1-E8B6B6C5F16A}"/>
              </a:ext>
            </a:extLst>
          </p:cNvPr>
          <p:cNvSpPr/>
          <p:nvPr/>
        </p:nvSpPr>
        <p:spPr>
          <a:xfrm>
            <a:off x="716187" y="4628312"/>
            <a:ext cx="1213022" cy="2423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 i.o. gastvrouwen</a:t>
            </a:r>
          </a:p>
        </p:txBody>
      </p:sp>
      <p:sp>
        <p:nvSpPr>
          <p:cNvPr id="179" name="Rechthoek 178">
            <a:extLst>
              <a:ext uri="{FF2B5EF4-FFF2-40B4-BE49-F238E27FC236}">
                <a16:creationId xmlns:a16="http://schemas.microsoft.com/office/drawing/2014/main" id="{AD4ADF7E-D8EA-4AE2-8E05-243318F8E06A}"/>
              </a:ext>
            </a:extLst>
          </p:cNvPr>
          <p:cNvSpPr/>
          <p:nvPr/>
        </p:nvSpPr>
        <p:spPr>
          <a:xfrm>
            <a:off x="694673" y="5012576"/>
            <a:ext cx="1222366" cy="2263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coördinatoren psychogeriatrie</a:t>
            </a:r>
          </a:p>
        </p:txBody>
      </p:sp>
      <p:sp>
        <p:nvSpPr>
          <p:cNvPr id="181" name="Rechthoek 180">
            <a:extLst>
              <a:ext uri="{FF2B5EF4-FFF2-40B4-BE49-F238E27FC236}">
                <a16:creationId xmlns:a16="http://schemas.microsoft.com/office/drawing/2014/main" id="{8D08A073-989C-46EE-8BC6-DE41B07A0DBC}"/>
              </a:ext>
            </a:extLst>
          </p:cNvPr>
          <p:cNvSpPr/>
          <p:nvPr/>
        </p:nvSpPr>
        <p:spPr>
          <a:xfrm>
            <a:off x="6847289" y="1668586"/>
            <a:ext cx="1475317" cy="7054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000" tIns="0" rIns="54000" bIns="81000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75" dirty="0">
              <a:solidFill>
                <a:schemeClr val="bg1"/>
              </a:solidFill>
            </a:endParaRP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Vertrouwenspersoon (extern)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Mw. N. (Nelly) Verburg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Vertrouwenspersoon (intern)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Mw. C. (Cornella) Schouten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75" dirty="0">
              <a:solidFill>
                <a:schemeClr val="bg1"/>
              </a:solidFill>
            </a:endParaRPr>
          </a:p>
        </p:txBody>
      </p:sp>
      <p:sp>
        <p:nvSpPr>
          <p:cNvPr id="185" name="Rechthoek 184">
            <a:extLst>
              <a:ext uri="{FF2B5EF4-FFF2-40B4-BE49-F238E27FC236}">
                <a16:creationId xmlns:a16="http://schemas.microsoft.com/office/drawing/2014/main" id="{220A54AF-5430-4549-AC6C-CFF17E69816F}"/>
              </a:ext>
            </a:extLst>
          </p:cNvPr>
          <p:cNvSpPr/>
          <p:nvPr/>
        </p:nvSpPr>
        <p:spPr>
          <a:xfrm>
            <a:off x="2109402" y="4491935"/>
            <a:ext cx="1167998" cy="2423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 huishouding</a:t>
            </a:r>
          </a:p>
        </p:txBody>
      </p:sp>
      <p:sp>
        <p:nvSpPr>
          <p:cNvPr id="188" name="Rechthoek 187">
            <a:extLst>
              <a:ext uri="{FF2B5EF4-FFF2-40B4-BE49-F238E27FC236}">
                <a16:creationId xmlns:a16="http://schemas.microsoft.com/office/drawing/2014/main" id="{DEF1C46E-FAD4-4101-8356-605F62FB9A56}"/>
              </a:ext>
            </a:extLst>
          </p:cNvPr>
          <p:cNvSpPr/>
          <p:nvPr/>
        </p:nvSpPr>
        <p:spPr>
          <a:xfrm>
            <a:off x="2116295" y="4859230"/>
            <a:ext cx="1161104" cy="2808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 thuiszorg</a:t>
            </a:r>
          </a:p>
        </p:txBody>
      </p:sp>
      <p:sp>
        <p:nvSpPr>
          <p:cNvPr id="191" name="Rechthoek 190">
            <a:extLst>
              <a:ext uri="{FF2B5EF4-FFF2-40B4-BE49-F238E27FC236}">
                <a16:creationId xmlns:a16="http://schemas.microsoft.com/office/drawing/2014/main" id="{09C3655B-9DDF-49B7-8829-9D28008BB3B0}"/>
              </a:ext>
            </a:extLst>
          </p:cNvPr>
          <p:cNvSpPr/>
          <p:nvPr/>
        </p:nvSpPr>
        <p:spPr>
          <a:xfrm>
            <a:off x="2116295" y="5265015"/>
            <a:ext cx="1161103" cy="2423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Team coördinator welzijn</a:t>
            </a:r>
          </a:p>
        </p:txBody>
      </p:sp>
      <p:sp>
        <p:nvSpPr>
          <p:cNvPr id="194" name="Rechthoek 193">
            <a:extLst>
              <a:ext uri="{FF2B5EF4-FFF2-40B4-BE49-F238E27FC236}">
                <a16:creationId xmlns:a16="http://schemas.microsoft.com/office/drawing/2014/main" id="{F77C9D4B-5CD7-4565-B75A-B925770539A5}"/>
              </a:ext>
            </a:extLst>
          </p:cNvPr>
          <p:cNvSpPr/>
          <p:nvPr/>
        </p:nvSpPr>
        <p:spPr>
          <a:xfrm>
            <a:off x="3527920" y="4786475"/>
            <a:ext cx="1342270" cy="14550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9050" cap="rnd" cmpd="sng" algn="ctr">
            <a:noFill/>
            <a:prstDash val="solid"/>
          </a:ln>
          <a:effectLst/>
          <a:scene3d>
            <a:camera prst="obliqueTopLeft"/>
            <a:lightRig rig="brightRoom" dir="t"/>
          </a:scene3d>
          <a:sp3d extrusionH="88900"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" tIns="4286" rIns="17145" bIns="4286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ICT </a:t>
            </a:r>
          </a:p>
        </p:txBody>
      </p:sp>
      <p:pic>
        <p:nvPicPr>
          <p:cNvPr id="1028" name="Picture 4" descr="Untitled">
            <a:extLst>
              <a:ext uri="{FF2B5EF4-FFF2-40B4-BE49-F238E27FC236}">
                <a16:creationId xmlns:a16="http://schemas.microsoft.com/office/drawing/2014/main" id="{10EC4F48-CC24-4E4E-979D-EF4943DAD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80" y="164888"/>
            <a:ext cx="1173926" cy="70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90324F05-9350-4E9B-80B9-06B6A0C19ACC}"/>
              </a:ext>
            </a:extLst>
          </p:cNvPr>
          <p:cNvSpPr txBox="1"/>
          <p:nvPr/>
        </p:nvSpPr>
        <p:spPr>
          <a:xfrm>
            <a:off x="6097173" y="6421612"/>
            <a:ext cx="314355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350" dirty="0"/>
              <a:t>Extern organogram per 1 September 2024</a:t>
            </a:r>
          </a:p>
        </p:txBody>
      </p:sp>
      <p:sp>
        <p:nvSpPr>
          <p:cNvPr id="110" name="Rechthoek 109">
            <a:extLst>
              <a:ext uri="{FF2B5EF4-FFF2-40B4-BE49-F238E27FC236}">
                <a16:creationId xmlns:a16="http://schemas.microsoft.com/office/drawing/2014/main" id="{A2BDAFE9-26CA-4D76-ACCE-661AB3D3641D}"/>
              </a:ext>
            </a:extLst>
          </p:cNvPr>
          <p:cNvSpPr/>
          <p:nvPr/>
        </p:nvSpPr>
        <p:spPr>
          <a:xfrm>
            <a:off x="6847289" y="1224996"/>
            <a:ext cx="1475317" cy="338690"/>
          </a:xfrm>
          <a:prstGeom prst="rect">
            <a:avLst/>
          </a:prstGeom>
          <a:solidFill>
            <a:srgbClr val="F5A13F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000" tIns="0" rIns="54000" bIns="81000" numCol="1" spcCol="1270" rtlCol="0" anchor="ctr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75" dirty="0">
              <a:solidFill>
                <a:schemeClr val="bg1"/>
              </a:solidFill>
            </a:endParaRP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Stichting steunfonds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nl-NL" sz="675" dirty="0">
              <a:solidFill>
                <a:schemeClr val="bg1"/>
              </a:solidFill>
            </a:endParaRPr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B2EE6095-B535-4E9E-A9E9-B961AFFD73AA}"/>
              </a:ext>
            </a:extLst>
          </p:cNvPr>
          <p:cNvSpPr/>
          <p:nvPr/>
        </p:nvSpPr>
        <p:spPr>
          <a:xfrm>
            <a:off x="6847290" y="330350"/>
            <a:ext cx="1475317" cy="338691"/>
          </a:xfrm>
          <a:prstGeom prst="rect">
            <a:avLst/>
          </a:prstGeom>
          <a:solidFill>
            <a:srgbClr val="F5A13F"/>
          </a:solidFill>
          <a:ln>
            <a:noFill/>
          </a:ln>
          <a:effectLst/>
          <a:scene3d>
            <a:camera prst="obliqueTopLeft"/>
            <a:lightRig rig="brightRoom" dir="t"/>
          </a:scene3d>
          <a:sp3d extrusionH="190500"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4000" tIns="0" rIns="54000" bIns="81000" numCol="1" spcCol="1270" rtlCol="0" anchor="b" anchorCtr="0">
            <a:noAutofit/>
            <a:flatTx/>
          </a:bodyPr>
          <a:lstStyle/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Ondernemingsraad</a:t>
            </a:r>
          </a:p>
          <a:p>
            <a:pPr algn="ctr" defTabSz="30003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nl-NL" sz="800" dirty="0">
                <a:solidFill>
                  <a:schemeClr val="bg1"/>
                </a:solidFill>
              </a:rPr>
              <a:t>Cliëntenraad </a:t>
            </a:r>
          </a:p>
        </p:txBody>
      </p:sp>
    </p:spTree>
    <p:extLst>
      <p:ext uri="{BB962C8B-B14F-4D97-AF65-F5344CB8AC3E}">
        <p14:creationId xmlns:p14="http://schemas.microsoft.com/office/powerpoint/2010/main" val="41939487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emels&#10;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0104390_TF56610394" id="{2273440C-7AC7-4666-9A39-8CEC0ED6C036}" vid="{0B23D3CC-1E9E-4690-AA2C-C8EF9CC954B6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0" ma:contentTypeDescription="Create a new document." ma:contentTypeScope="" ma:versionID="e39e7e9e36de66d473ce04bb4ab2dbb8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dc5994665da46609c24125788630d8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3DCE94-57BA-4A16-A523-31294EE4F1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29D47E-B95A-4B0E-A9AB-A63E4C038A2C}">
  <ds:schemaRefs>
    <ds:schemaRef ds:uri="http://purl.org/dc/elements/1.1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BE72A78-A220-4105-9D96-D17E6B611B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 met kleurcodes</Template>
  <TotalTime>0</TotalTime>
  <Words>186</Words>
  <Application>Microsoft Office PowerPoint</Application>
  <PresentationFormat>Diavoorstelling (4:3)</PresentationFormat>
  <Paragraphs>76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Hemels
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2024-07-07T12:45:43Z</dcterms:created>
  <dcterms:modified xsi:type="dcterms:W3CDTF">2024-09-27T11:57:03Z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